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7" r:id="rId10"/>
    <p:sldId id="268" r:id="rId11"/>
    <p:sldId id="269" r:id="rId12"/>
    <p:sldId id="270" r:id="rId13"/>
    <p:sldId id="271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7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97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67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43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81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6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8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9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0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0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8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7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1xmze3GlE" TargetMode="External"/><Relationship Id="rId2" Type="http://schemas.openxmlformats.org/officeDocument/2006/relationships/hyperlink" Target="https://www.youtube.com/watch?v=3WF4CGKoM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m-software.github.io/CMSIS_5/DSP/html/index.html" TargetMode="External"/><Relationship Id="rId4" Type="http://schemas.openxmlformats.org/officeDocument/2006/relationships/hyperlink" Target="https://stm32f4-discovery.net/2014/10/stm32f4-fft-exampl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7050">
              <a:srgbClr val="94CA63"/>
            </a:gs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64000">
              <a:schemeClr val="accent2"/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2342-61B6-9F32-06E9-177F328C8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0AB3C-9217-C5F2-9224-018F471D5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Nakorn.Three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0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7D99-F1DB-B570-F1FC-436F0344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UI Mobile App </a:t>
            </a:r>
            <a:r>
              <a:rPr lang="th-TH" dirty="0"/>
              <a:t>สำหรับ </a:t>
            </a:r>
            <a:r>
              <a:rPr lang="en-US" dirty="0"/>
              <a:t>NFC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37E09-6B11-E19B-C49E-8F7DD405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29" y="2176483"/>
            <a:ext cx="2976655" cy="4304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AC9D9-9A6C-EDDF-85E2-BFDB0890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73" y="2176483"/>
            <a:ext cx="2976655" cy="43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820D-A7B4-83F7-76AB-51C444D4C1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412" y="383143"/>
            <a:ext cx="9613900" cy="8604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Payload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F31BB-EAD9-2330-E493-9A7913615134}"/>
              </a:ext>
            </a:extLst>
          </p:cNvPr>
          <p:cNvSpPr txBox="1"/>
          <p:nvPr/>
        </p:nvSpPr>
        <p:spPr>
          <a:xfrm>
            <a:off x="304799" y="1375243"/>
            <a:ext cx="8785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Payload Cayenne (https://docs.mydevices.com/docs/lorawan/cayenne-lpp)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BC112B-D53D-A276-558D-E9861AE07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324866"/>
              </p:ext>
            </p:extLst>
          </p:nvPr>
        </p:nvGraphicFramePr>
        <p:xfrm>
          <a:off x="1025804" y="1844362"/>
          <a:ext cx="64627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80055" imgH="403844" progId="Excel.Sheet.12">
                  <p:embed/>
                </p:oleObj>
              </mc:Choice>
              <mc:Fallback>
                <p:oleObj name="Worksheet" r:id="rId2" imgW="7780055" imgH="403844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7A32F79-BA9C-9A83-8CD7-0027D9F3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5804" y="1844362"/>
                        <a:ext cx="6462712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44988-7828-7326-C8AB-F3A91011AB14}"/>
              </a:ext>
            </a:extLst>
          </p:cNvPr>
          <p:cNvSpPr txBox="1"/>
          <p:nvPr/>
        </p:nvSpPr>
        <p:spPr>
          <a:xfrm>
            <a:off x="921683" y="2435949"/>
            <a:ext cx="7848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Data Types conform to the IPSO Alliance Smart Objects Guidelines, which identifies each data type with an “Object ID”. However, as shown below, a conversion is made to fit the Object ID into a single byte.</a:t>
            </a:r>
            <a:r>
              <a:rPr lang="en-US" sz="1200" dirty="0"/>
              <a:t> </a:t>
            </a:r>
          </a:p>
          <a:p>
            <a:r>
              <a:rPr lang="en-US" sz="1200" dirty="0"/>
              <a:t>LPP_DATA_TYPE = IPSO_OBJECT_ID - 3200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643052-6993-CC52-2FDE-98E6CF15A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32868"/>
              </p:ext>
            </p:extLst>
          </p:nvPr>
        </p:nvGraphicFramePr>
        <p:xfrm>
          <a:off x="1236479" y="3082280"/>
          <a:ext cx="6548712" cy="3598867"/>
        </p:xfrm>
        <a:graphic>
          <a:graphicData uri="http://schemas.openxmlformats.org/drawingml/2006/table">
            <a:tbl>
              <a:tblPr/>
              <a:tblGrid>
                <a:gridCol w="2050133">
                  <a:extLst>
                    <a:ext uri="{9D8B030D-6E8A-4147-A177-3AD203B41FA5}">
                      <a16:colId xmlns:a16="http://schemas.microsoft.com/office/drawing/2014/main" val="2060309613"/>
                    </a:ext>
                  </a:extLst>
                </a:gridCol>
                <a:gridCol w="691188">
                  <a:extLst>
                    <a:ext uri="{9D8B030D-6E8A-4147-A177-3AD203B41FA5}">
                      <a16:colId xmlns:a16="http://schemas.microsoft.com/office/drawing/2014/main" val="4226763033"/>
                    </a:ext>
                  </a:extLst>
                </a:gridCol>
                <a:gridCol w="562322">
                  <a:extLst>
                    <a:ext uri="{9D8B030D-6E8A-4147-A177-3AD203B41FA5}">
                      <a16:colId xmlns:a16="http://schemas.microsoft.com/office/drawing/2014/main" val="3152444050"/>
                    </a:ext>
                  </a:extLst>
                </a:gridCol>
                <a:gridCol w="656043">
                  <a:extLst>
                    <a:ext uri="{9D8B030D-6E8A-4147-A177-3AD203B41FA5}">
                      <a16:colId xmlns:a16="http://schemas.microsoft.com/office/drawing/2014/main" val="341708114"/>
                    </a:ext>
                  </a:extLst>
                </a:gridCol>
                <a:gridCol w="679473">
                  <a:extLst>
                    <a:ext uri="{9D8B030D-6E8A-4147-A177-3AD203B41FA5}">
                      <a16:colId xmlns:a16="http://schemas.microsoft.com/office/drawing/2014/main" val="3816223434"/>
                    </a:ext>
                  </a:extLst>
                </a:gridCol>
                <a:gridCol w="1909553">
                  <a:extLst>
                    <a:ext uri="{9D8B030D-6E8A-4147-A177-3AD203B41FA5}">
                      <a16:colId xmlns:a16="http://schemas.microsoft.com/office/drawing/2014/main" val="259877330"/>
                    </a:ext>
                  </a:extLst>
                </a:gridCol>
              </a:tblGrid>
              <a:tr h="18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Type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IPSO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LPP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Hex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Data Size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Data Resolution per bit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205199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Digital Input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3200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885187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Digital Output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3201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598127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Analog Input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3202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0.01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344111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Analog Output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3203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0.01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756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Illuminance Sensor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3301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101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65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328504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Presence Sensor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3302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102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841184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Temperature Sensor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3303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103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67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0.1°C Signed MSB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319504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Humidity Sensor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3304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104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68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0.5 % Unsigned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4920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Accelerometer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3313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113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71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0.001 G Signed MSB per axis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16507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Barometer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3315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115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73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0.1 hPa Unsigned MSB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342590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Gyrometer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134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86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0.01 °/s Signed MSB per axis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325629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GPS Location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88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Latitude : 0.0001 ° Signed MSB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106679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GPS Location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88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Longitude : 0.0001 ° Signed MSB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06504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GPS Location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136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88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Altitude : 0.01 meter Signed MSB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697316"/>
                  </a:ext>
                </a:extLst>
              </a:tr>
              <a:tr h="351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Time (This IPSO object is used to report the current time )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081863"/>
                  </a:ext>
                </a:extLst>
              </a:tr>
              <a:tr h="175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Energy (kwh)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3331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7029" marR="7029" marT="7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029" marR="7029" marT="7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29" marR="7029" marT="7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201790"/>
                  </a:ext>
                </a:extLst>
              </a:tr>
              <a:tr h="4287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Water (IPSO_OBJECT_ID_GENERIC_SENSOR)</a:t>
                      </a:r>
                    </a:p>
                  </a:txBody>
                  <a:tcPr marL="7029" marR="7029" marT="70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3300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1C1E21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7029" marR="7029" marT="70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29" marR="7029" marT="7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15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7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349D-80BF-6C41-EE1B-18749E02BAC7}"/>
              </a:ext>
            </a:extLst>
          </p:cNvPr>
          <p:cNvSpPr txBox="1">
            <a:spLocks/>
          </p:cNvSpPr>
          <p:nvPr/>
        </p:nvSpPr>
        <p:spPr>
          <a:xfrm>
            <a:off x="581025" y="334122"/>
            <a:ext cx="11029950" cy="532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Payload FORMAT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C51468-6B74-489D-7DAF-35289A138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03401"/>
              </p:ext>
            </p:extLst>
          </p:nvPr>
        </p:nvGraphicFramePr>
        <p:xfrm>
          <a:off x="1446064" y="866409"/>
          <a:ext cx="8182030" cy="5910336"/>
        </p:xfrm>
        <a:graphic>
          <a:graphicData uri="http://schemas.openxmlformats.org/drawingml/2006/table">
            <a:tbl>
              <a:tblPr/>
              <a:tblGrid>
                <a:gridCol w="853341">
                  <a:extLst>
                    <a:ext uri="{9D8B030D-6E8A-4147-A177-3AD203B41FA5}">
                      <a16:colId xmlns:a16="http://schemas.microsoft.com/office/drawing/2014/main" val="1400518096"/>
                    </a:ext>
                  </a:extLst>
                </a:gridCol>
                <a:gridCol w="978832">
                  <a:extLst>
                    <a:ext uri="{9D8B030D-6E8A-4147-A177-3AD203B41FA5}">
                      <a16:colId xmlns:a16="http://schemas.microsoft.com/office/drawing/2014/main" val="2386666439"/>
                    </a:ext>
                  </a:extLst>
                </a:gridCol>
                <a:gridCol w="2221196">
                  <a:extLst>
                    <a:ext uri="{9D8B030D-6E8A-4147-A177-3AD203B41FA5}">
                      <a16:colId xmlns:a16="http://schemas.microsoft.com/office/drawing/2014/main" val="256302860"/>
                    </a:ext>
                  </a:extLst>
                </a:gridCol>
                <a:gridCol w="752947">
                  <a:extLst>
                    <a:ext uri="{9D8B030D-6E8A-4147-A177-3AD203B41FA5}">
                      <a16:colId xmlns:a16="http://schemas.microsoft.com/office/drawing/2014/main" val="2165059403"/>
                    </a:ext>
                  </a:extLst>
                </a:gridCol>
                <a:gridCol w="652554">
                  <a:extLst>
                    <a:ext uri="{9D8B030D-6E8A-4147-A177-3AD203B41FA5}">
                      <a16:colId xmlns:a16="http://schemas.microsoft.com/office/drawing/2014/main" val="325180652"/>
                    </a:ext>
                  </a:extLst>
                </a:gridCol>
                <a:gridCol w="1869819">
                  <a:extLst>
                    <a:ext uri="{9D8B030D-6E8A-4147-A177-3AD203B41FA5}">
                      <a16:colId xmlns:a16="http://schemas.microsoft.com/office/drawing/2014/main" val="847526232"/>
                    </a:ext>
                  </a:extLst>
                </a:gridCol>
                <a:gridCol w="853341">
                  <a:extLst>
                    <a:ext uri="{9D8B030D-6E8A-4147-A177-3AD203B41FA5}">
                      <a16:colId xmlns:a16="http://schemas.microsoft.com/office/drawing/2014/main" val="4259419372"/>
                    </a:ext>
                  </a:extLst>
                </a:gridCol>
              </a:tblGrid>
              <a:tr h="144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Channel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(LPP)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(Byte)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1095"/>
                  </a:ext>
                </a:extLst>
              </a:tr>
              <a:tr h="144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 version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991942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reset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42135"/>
                  </a:ext>
                </a:extLst>
              </a:tr>
              <a:tr h="144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 Voltage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Uint16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0.01V/Lsb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0-500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1429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Temperature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21011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yy/mm/dd hh:mm:ss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997512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 Accelerometer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5399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 Motor Fail thershold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59187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at Fail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267717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Motor run thershold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852275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unit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g, mm/s,inch/s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0,1,2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078322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 counter 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Uint32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0-99999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85305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193234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thershold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423610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Alarm delay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1s/Lsb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90932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Alarm Status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267582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interval time 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Uint16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198271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Accelerometer[0]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04469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Accelerometer[0]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73725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Accelerometer[1]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938365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Accelerometer[1]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364449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Accelerometer[2]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79506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Accelerometer[2]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94217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Accelerometer[3]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64450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Accelerometer[3]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2472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Accelerometer[4]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548429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Accelerometer[4]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25873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Accelerometer[5]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642133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Accelerometer[5]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806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Accelerometer[6]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22388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Accelerometer[6]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940384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Accelerometer[7]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145643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Accelerometer[7]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333800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Accelerometer[8]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677593"/>
                  </a:ext>
                </a:extLst>
              </a:tr>
              <a:tr h="13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Accelerometer[8] 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Hz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295462"/>
                  </a:ext>
                </a:extLst>
              </a:tr>
              <a:tr h="138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156" marR="4156" marT="41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FFT x Accelerometer[9]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56" marR="4156" marT="41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14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74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349D-80BF-6C41-EE1B-18749E02BAC7}"/>
              </a:ext>
            </a:extLst>
          </p:cNvPr>
          <p:cNvSpPr txBox="1">
            <a:spLocks/>
          </p:cNvSpPr>
          <p:nvPr/>
        </p:nvSpPr>
        <p:spPr>
          <a:xfrm>
            <a:off x="581025" y="701675"/>
            <a:ext cx="11029950" cy="532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Payload FORMAT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9402EC-823C-D2BA-B096-8C91815EB346}"/>
              </a:ext>
            </a:extLst>
          </p:cNvPr>
          <p:cNvGraphicFramePr>
            <a:graphicFrameLocks noGrp="1"/>
          </p:cNvGraphicFramePr>
          <p:nvPr/>
        </p:nvGraphicFramePr>
        <p:xfrm>
          <a:off x="674315" y="1464300"/>
          <a:ext cx="8013700" cy="2941320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85918832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330500036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18866972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9513333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3306727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778621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1073395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Channel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(LPP)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 (Byte)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3464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 version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3053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 reset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1067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 Voltage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0.01V/Lsb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503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Temperature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935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yy/mm/dd hh:mm:ss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0378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Accelerometer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667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 Motor Fail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323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at Fail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401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Motor run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 G Signed MSB per axis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9894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 unit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g, mm/s,inch/s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0,1,2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32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82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thershold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0.01C/Lsb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0-15000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6083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Alarm delay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1s/Lsb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221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Alarm Status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67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 interval time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Uint16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7884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5F6A89-CD0D-510D-3990-9B556B535D6E}"/>
              </a:ext>
            </a:extLst>
          </p:cNvPr>
          <p:cNvSpPr txBox="1"/>
          <p:nvPr/>
        </p:nvSpPr>
        <p:spPr>
          <a:xfrm>
            <a:off x="581025" y="44512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Alarm Status</a:t>
            </a:r>
            <a:r>
              <a:rPr lang="en-US" dirty="0"/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F39A39-BA94-95DE-587F-3DA5128355AC}"/>
              </a:ext>
            </a:extLst>
          </p:cNvPr>
          <p:cNvGraphicFramePr>
            <a:graphicFrameLocks noGrp="1"/>
          </p:cNvGraphicFramePr>
          <p:nvPr/>
        </p:nvGraphicFramePr>
        <p:xfrm>
          <a:off x="1188431" y="5447665"/>
          <a:ext cx="8856522" cy="754380"/>
        </p:xfrm>
        <a:graphic>
          <a:graphicData uri="http://schemas.openxmlformats.org/drawingml/2006/table">
            <a:tbl>
              <a:tblPr/>
              <a:tblGrid>
                <a:gridCol w="8856522">
                  <a:extLst>
                    <a:ext uri="{9D8B030D-6E8A-4147-A177-3AD203B41FA5}">
                      <a16:colId xmlns:a16="http://schemas.microsoft.com/office/drawing/2014/main" val="314159786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VAL: Vibration Thershold Alarm Bit0 = 0 (Normal), Bit0 = 1 (Alarm)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9523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v-S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TAL:Temperature ALARM Bit1 = 0 (Normal), Bit1 = 1 (Alarm)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479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LB:LOW BATTERY ALARM Bit5 = 0 (Normal), Bit5 = 1 (Alarm)  ( </a:t>
                      </a:r>
                      <a:r>
                        <a:rPr lang="th-TH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ทีอาจารย์ทดสอบว่า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volt </a:t>
                      </a:r>
                      <a:r>
                        <a:rPr lang="th-TH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เท่าไรให้เกิด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alarm 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52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17309F-11D5-CC08-68A9-1712019F51A9}"/>
              </a:ext>
            </a:extLst>
          </p:cNvPr>
          <p:cNvGraphicFramePr>
            <a:graphicFrameLocks noGrp="1"/>
          </p:cNvGraphicFramePr>
          <p:nvPr/>
        </p:nvGraphicFramePr>
        <p:xfrm>
          <a:off x="1339197" y="5020320"/>
          <a:ext cx="7759700" cy="37338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4222792274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108612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17040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0923934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1026135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2679289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569240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7884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88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47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C2C8-51FE-3D3D-8379-5B2B8675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D2B06D-44A1-C582-9408-6E628DDD7D2D}"/>
              </a:ext>
            </a:extLst>
          </p:cNvPr>
          <p:cNvSpPr txBox="1">
            <a:spLocks/>
          </p:cNvSpPr>
          <p:nvPr/>
        </p:nvSpPr>
        <p:spPr>
          <a:xfrm>
            <a:off x="665633" y="2116663"/>
            <a:ext cx="5848183" cy="8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MCU &amp; Circuit </a:t>
            </a:r>
            <a:r>
              <a:rPr lang="th-TH" dirty="0"/>
              <a:t>รวม </a:t>
            </a:r>
            <a:r>
              <a:rPr lang="en-US" dirty="0"/>
              <a:t>Module </a:t>
            </a:r>
            <a:r>
              <a:rPr lang="th-TH" dirty="0"/>
              <a:t>สื่อสารทั้งหมดกินไฟต่ำ ใช้ </a:t>
            </a:r>
            <a:r>
              <a:rPr lang="en-US" dirty="0"/>
              <a:t>Battery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E4C23-B26D-1AFD-1351-85F642B71BC0}"/>
              </a:ext>
            </a:extLst>
          </p:cNvPr>
          <p:cNvSpPr txBox="1">
            <a:spLocks/>
          </p:cNvSpPr>
          <p:nvPr/>
        </p:nvSpPr>
        <p:spPr>
          <a:xfrm>
            <a:off x="1124879" y="2699590"/>
            <a:ext cx="5848183" cy="81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MCU </a:t>
            </a:r>
            <a:r>
              <a:rPr lang="th-TH" dirty="0"/>
              <a:t>ต้องเป็น </a:t>
            </a:r>
            <a:r>
              <a:rPr lang="en-US" dirty="0"/>
              <a:t>Arm Cortex Source</a:t>
            </a:r>
            <a:r>
              <a:rPr lang="th-TH" dirty="0"/>
              <a:t> ต้องใช้ </a:t>
            </a:r>
            <a:r>
              <a:rPr lang="en-US" dirty="0"/>
              <a:t>library </a:t>
            </a:r>
            <a:r>
              <a:rPr lang="th-TH" dirty="0"/>
              <a:t>ของ </a:t>
            </a:r>
            <a:r>
              <a:rPr lang="en-US" dirty="0"/>
              <a:t>Standard </a:t>
            </a:r>
            <a:r>
              <a:rPr lang="th-TH" dirty="0"/>
              <a:t>ของผู้ผลิต การทำงานต้องทำงาน </a:t>
            </a:r>
            <a:r>
              <a:rPr lang="en-US" dirty="0"/>
              <a:t>Sleep mode </a:t>
            </a:r>
            <a:r>
              <a:rPr lang="th-TH" dirty="0"/>
              <a:t>เพื่อให้กินไปต่ำ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47ECCE-C20B-A0BF-C947-223DDADD8D90}"/>
              </a:ext>
            </a:extLst>
          </p:cNvPr>
          <p:cNvSpPr txBox="1">
            <a:spLocks/>
          </p:cNvSpPr>
          <p:nvPr/>
        </p:nvSpPr>
        <p:spPr>
          <a:xfrm>
            <a:off x="665633" y="3495432"/>
            <a:ext cx="5848183" cy="8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Battery Li Metal 3V 2.4Ah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685E1C-85D1-E1C5-EA7A-8244BA529696}"/>
              </a:ext>
            </a:extLst>
          </p:cNvPr>
          <p:cNvSpPr txBox="1">
            <a:spLocks/>
          </p:cNvSpPr>
          <p:nvPr/>
        </p:nvSpPr>
        <p:spPr>
          <a:xfrm>
            <a:off x="1192604" y="3790140"/>
            <a:ext cx="5769167" cy="69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800" dirty="0"/>
              <a:t>หากจำเป็นต้องใช้วงจรควบคุมแรงดันไฟฟ้าจาก </a:t>
            </a:r>
            <a:r>
              <a:rPr lang="en-US" sz="1800" dirty="0"/>
              <a:t>Battery </a:t>
            </a:r>
            <a:r>
              <a:rPr lang="th-TH" sz="1800" dirty="0"/>
              <a:t>ต้องเป็นวงจารกินไฟต่ำ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14FB3-66D4-DE49-BB48-7581D36B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04" y="2322429"/>
            <a:ext cx="1151369" cy="1096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CA25B-F9DE-99F3-42AC-F8264E6C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93154" y="3294666"/>
            <a:ext cx="1016334" cy="158319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73F194-6C06-42DE-6435-B470F1AD7E0A}"/>
              </a:ext>
            </a:extLst>
          </p:cNvPr>
          <p:cNvSpPr txBox="1">
            <a:spLocks/>
          </p:cNvSpPr>
          <p:nvPr/>
        </p:nvSpPr>
        <p:spPr>
          <a:xfrm>
            <a:off x="680321" y="4363997"/>
            <a:ext cx="5848183" cy="8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Sensor MEMS Sensor Acceleration 3 axis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B05C13-737B-B1FE-75B9-B4D719E5EFBA}"/>
              </a:ext>
            </a:extLst>
          </p:cNvPr>
          <p:cNvSpPr txBox="1">
            <a:spLocks/>
          </p:cNvSpPr>
          <p:nvPr/>
        </p:nvSpPr>
        <p:spPr>
          <a:xfrm>
            <a:off x="680321" y="4939080"/>
            <a:ext cx="5848183" cy="8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LoRaWan</a:t>
            </a:r>
            <a:r>
              <a:rPr lang="en-US" dirty="0"/>
              <a:t>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9048A-1692-3F07-1FE2-4FABC43EBB29}"/>
              </a:ext>
            </a:extLst>
          </p:cNvPr>
          <p:cNvSpPr txBox="1"/>
          <p:nvPr/>
        </p:nvSpPr>
        <p:spPr>
          <a:xfrm>
            <a:off x="1113588" y="5397048"/>
            <a:ext cx="6253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h-TH" sz="2000" dirty="0"/>
              <a:t>ภาคสั่งสัญญาณ </a:t>
            </a:r>
            <a:r>
              <a:rPr lang="en-US" sz="2000" dirty="0"/>
              <a:t>RF </a:t>
            </a:r>
            <a:r>
              <a:rPr lang="th-TH" sz="2000" dirty="0"/>
              <a:t>ต้องใช้ควบถี่ตาม กสทช. กำหนด 920-925 </a:t>
            </a:r>
            <a:r>
              <a:rPr lang="en-US" sz="2000" dirty="0" err="1"/>
              <a:t>Mhz</a:t>
            </a:r>
            <a:r>
              <a:rPr lang="en-US" sz="2000" dirty="0"/>
              <a:t> </a:t>
            </a:r>
            <a:r>
              <a:rPr lang="th-TH" sz="2000" dirty="0"/>
              <a:t>กำลังสั่ง สามารถตั้งไม่ 50/100 </a:t>
            </a:r>
            <a:r>
              <a:rPr lang="en-US" sz="2000" dirty="0" err="1"/>
              <a:t>mW</a:t>
            </a:r>
            <a:endParaRPr lang="en-US" sz="2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691E94-D19C-0EC1-1CCB-1CB96C446066}"/>
              </a:ext>
            </a:extLst>
          </p:cNvPr>
          <p:cNvSpPr txBox="1">
            <a:spLocks/>
          </p:cNvSpPr>
          <p:nvPr/>
        </p:nvSpPr>
        <p:spPr>
          <a:xfrm>
            <a:off x="781921" y="6192890"/>
            <a:ext cx="5848183" cy="53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ต้นแบบ </a:t>
            </a:r>
            <a:r>
              <a:rPr lang="en-US" dirty="0"/>
              <a:t>Circuit </a:t>
            </a:r>
            <a:r>
              <a:rPr lang="th-TH" dirty="0"/>
              <a:t>และ </a:t>
            </a:r>
            <a:r>
              <a:rPr lang="en-US" dirty="0"/>
              <a:t>source code </a:t>
            </a:r>
            <a:r>
              <a:rPr lang="th-TH" dirty="0"/>
              <a:t>เพื่อใช้พัฒนาสินค้า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43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DE68-8940-0D4C-75A4-97DA259D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4F15-B7B6-F2FF-67AC-6F7247A66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Board </a:t>
            </a:r>
            <a:r>
              <a:rPr lang="th-TH" dirty="0"/>
              <a:t>สำหรับ </a:t>
            </a:r>
            <a:r>
              <a:rPr lang="en-US" dirty="0"/>
              <a:t>MCU </a:t>
            </a:r>
            <a:r>
              <a:rPr lang="en-US" dirty="0" err="1"/>
              <a:t>STmicro</a:t>
            </a:r>
            <a:r>
              <a:rPr lang="en-US" dirty="0"/>
              <a:t> </a:t>
            </a:r>
          </a:p>
          <a:p>
            <a:r>
              <a:rPr lang="en-US" dirty="0"/>
              <a:t>Develop Board </a:t>
            </a:r>
            <a:r>
              <a:rPr lang="th-TH" dirty="0"/>
              <a:t>สำหรับ </a:t>
            </a:r>
            <a:r>
              <a:rPr lang="en-US" dirty="0"/>
              <a:t>IKS01A3 (Chip LIS2DW12)</a:t>
            </a:r>
          </a:p>
          <a:p>
            <a:r>
              <a:rPr lang="en-US" dirty="0"/>
              <a:t>STM32IDE (IDE Compiler)</a:t>
            </a:r>
          </a:p>
          <a:p>
            <a:r>
              <a:rPr lang="en-US" dirty="0"/>
              <a:t>STM32CubeMx (initialization code generator)</a:t>
            </a:r>
          </a:p>
          <a:p>
            <a:r>
              <a:rPr lang="th-TH" dirty="0"/>
              <a:t>สั่งผลิต </a:t>
            </a:r>
            <a:r>
              <a:rPr lang="en-US" dirty="0"/>
              <a:t>PCB </a:t>
            </a:r>
            <a:r>
              <a:rPr lang="th-TH" dirty="0"/>
              <a:t>และส่งให้นำไปประกอบทดสอบ</a:t>
            </a:r>
          </a:p>
          <a:p>
            <a:r>
              <a:rPr lang="th-TH" dirty="0"/>
              <a:t>สั่ง </a:t>
            </a:r>
            <a:r>
              <a:rPr lang="en-US" dirty="0"/>
              <a:t>Part IC </a:t>
            </a:r>
            <a:r>
              <a:rPr lang="th-TH" dirty="0"/>
              <a:t>และวัดสดุ ที่จำเป็น</a:t>
            </a:r>
            <a:endParaRPr lang="en-US" dirty="0"/>
          </a:p>
          <a:p>
            <a:r>
              <a:rPr lang="th-TH" dirty="0"/>
              <a:t>ขอ </a:t>
            </a:r>
            <a:r>
              <a:rPr lang="en-US" dirty="0"/>
              <a:t>Training need </a:t>
            </a:r>
            <a:r>
              <a:rPr lang="th-TH" dirty="0"/>
              <a:t>กับ </a:t>
            </a:r>
            <a:r>
              <a:rPr lang="en-US" dirty="0"/>
              <a:t>Supplier </a:t>
            </a:r>
            <a:r>
              <a:rPr lang="en-US" dirty="0" err="1"/>
              <a:t>STmicroelectronic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2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FA73-BF4C-DBCF-7BB7-83E0E219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REF.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388F-7302-CE75-E13C-04BC71BAF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767767"/>
          </a:xfrm>
        </p:spPr>
        <p:txBody>
          <a:bodyPr/>
          <a:lstStyle/>
          <a:p>
            <a:r>
              <a:rPr lang="en-US" dirty="0"/>
              <a:t>DSP on STM32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https://www.youtube.com/watch?v=3WF4CGKoMas</a:t>
            </a:r>
            <a:endParaRPr lang="en-US" dirty="0"/>
          </a:p>
          <a:p>
            <a:r>
              <a:rPr lang="en-US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An Animated Introduction to Vibration Analysis by Mobius Institute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en-US" b="1" dirty="0">
                <a:solidFill>
                  <a:srgbClr val="F1F1F1"/>
                </a:solidFill>
                <a:effectLst/>
                <a:latin typeface="Roboto" panose="02000000000000000000" pitchFamily="2" charset="0"/>
                <a:hlinkClick r:id="rId3"/>
              </a:rPr>
              <a:t>https://www.youtube.com/watch?v=Vj1xmze3GlE</a:t>
            </a:r>
            <a:endParaRPr lang="en-US" b="1" dirty="0">
              <a:solidFill>
                <a:srgbClr val="F1F1F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01D34F-4828-BB24-45A2-0B46FF9B6DDC}"/>
              </a:ext>
            </a:extLst>
          </p:cNvPr>
          <p:cNvSpPr txBox="1">
            <a:spLocks/>
          </p:cNvSpPr>
          <p:nvPr/>
        </p:nvSpPr>
        <p:spPr>
          <a:xfrm>
            <a:off x="680321" y="4139951"/>
            <a:ext cx="11064639" cy="1767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STM32F4 FFT example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https://stm32f4-discovery.net/2014/10/stm32f4-fft-example/</a:t>
            </a:r>
            <a:endParaRPr lang="en-US" dirty="0"/>
          </a:p>
          <a:p>
            <a:r>
              <a:rPr lang="en-US" b="1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CMSIS-DSP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en-US" b="1" dirty="0">
                <a:solidFill>
                  <a:srgbClr val="F1F1F1"/>
                </a:solidFill>
                <a:effectLst/>
                <a:latin typeface="Roboto" panose="02000000000000000000" pitchFamily="2" charset="0"/>
                <a:hlinkClick r:id="rId5"/>
              </a:rPr>
              <a:t>https://arm-software.github.io/CMSIS_5/DSP/html/index.html</a:t>
            </a:r>
            <a:endParaRPr lang="en-US" b="1" dirty="0">
              <a:solidFill>
                <a:srgbClr val="F1F1F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2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4285-6DC6-4335-D634-B4AA80BE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9E3EB-6A2A-D49A-922D-7D1B6DE3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04" y="2065913"/>
            <a:ext cx="721235" cy="15657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DED2C4-DA84-AE0E-1DE5-77E86B4B835D}"/>
              </a:ext>
            </a:extLst>
          </p:cNvPr>
          <p:cNvSpPr txBox="1"/>
          <p:nvPr/>
        </p:nvSpPr>
        <p:spPr>
          <a:xfrm>
            <a:off x="2651588" y="2035947"/>
            <a:ext cx="565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Vibration Sensor </a:t>
            </a:r>
            <a:r>
              <a:rPr lang="th-TH" dirty="0"/>
              <a:t>เป็นเครื่องมือในการวิเคราะห์สุขภาพของเครื่องจักร ใช้ในการทำ </a:t>
            </a:r>
            <a:r>
              <a:rPr lang="en-US" dirty="0"/>
              <a:t>Preventive Maintenance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06B87-CF0A-860F-8C47-78D460FA129B}"/>
              </a:ext>
            </a:extLst>
          </p:cNvPr>
          <p:cNvSpPr txBox="1"/>
          <p:nvPr/>
        </p:nvSpPr>
        <p:spPr>
          <a:xfrm>
            <a:off x="2651588" y="2768215"/>
            <a:ext cx="5952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 2372 </a:t>
            </a:r>
            <a:r>
              <a:rPr lang="th-TH" dirty="0"/>
              <a:t>เป็นตัว </a:t>
            </a:r>
            <a:r>
              <a:rPr lang="en-US" dirty="0"/>
              <a:t>Standards </a:t>
            </a:r>
            <a:r>
              <a:rPr lang="th-TH" dirty="0"/>
              <a:t>ที่กำหนด </a:t>
            </a:r>
            <a:r>
              <a:rPr lang="en-US" dirty="0"/>
              <a:t>Guidance </a:t>
            </a:r>
            <a:r>
              <a:rPr lang="th-TH" dirty="0"/>
              <a:t>สำหรับค่าความรุ่นแรงของการสั่นสะเทือน </a:t>
            </a:r>
            <a:r>
              <a:rPr lang="en-US" dirty="0"/>
              <a:t>(Vibration Severity)</a:t>
            </a:r>
            <a:r>
              <a:rPr lang="th-TH" dirty="0"/>
              <a:t> สำหรับเครื่องจักรซึ่งทำงานนที่ความถี่ </a:t>
            </a:r>
            <a:r>
              <a:rPr lang="en-US" dirty="0"/>
              <a:t>10 to 200 Hz (600 to 12,000 RPM)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A5822-168A-F97C-5C85-41C59124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39" y="3725865"/>
            <a:ext cx="3993226" cy="2987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66CCF-A6E8-D615-84C0-BA77E2F4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1" y="3921340"/>
            <a:ext cx="6376840" cy="1552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48E8D-11AF-B92B-5753-E0486DB27F9D}"/>
              </a:ext>
            </a:extLst>
          </p:cNvPr>
          <p:cNvSpPr txBox="1"/>
          <p:nvPr/>
        </p:nvSpPr>
        <p:spPr>
          <a:xfrm>
            <a:off x="5834059" y="5794769"/>
            <a:ext cx="595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ISO Standards </a:t>
            </a:r>
            <a:r>
              <a:rPr lang="th-TH" dirty="0"/>
              <a:t>แล้ว </a:t>
            </a:r>
            <a:r>
              <a:rPr lang="en-US" dirty="0"/>
              <a:t>Unit </a:t>
            </a:r>
            <a:r>
              <a:rPr lang="th-TH" dirty="0"/>
              <a:t>ที่ใช้งานคือ </a:t>
            </a:r>
            <a:r>
              <a:rPr lang="en-US" dirty="0"/>
              <a:t>Vibration Velocity </a:t>
            </a:r>
            <a:r>
              <a:rPr lang="en-US" dirty="0" err="1"/>
              <a:t>Vrms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18FAE-3589-C1B6-3BB1-9A577DE6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300" y="2229743"/>
            <a:ext cx="1699534" cy="12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3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0C7-7262-D94F-35DB-287163E2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(Example)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79D73-AB79-5FAF-6F63-129677522187}"/>
              </a:ext>
            </a:extLst>
          </p:cNvPr>
          <p:cNvSpPr txBox="1"/>
          <p:nvPr/>
        </p:nvSpPr>
        <p:spPr>
          <a:xfrm>
            <a:off x="3048000" y="6316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https://www.youtube.com/watch?v=Vj1xmze3GlE</a:t>
            </a:r>
          </a:p>
        </p:txBody>
      </p:sp>
      <p:pic>
        <p:nvPicPr>
          <p:cNvPr id="3" name="motor">
            <a:hlinkClick r:id="" action="ppaction://media"/>
            <a:extLst>
              <a:ext uri="{FF2B5EF4-FFF2-40B4-BE49-F238E27FC236}">
                <a16:creationId xmlns:a16="http://schemas.microsoft.com/office/drawing/2014/main" id="{3C2F1ED5-26E4-AA58-FD2B-D90182A6F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775" y="2197894"/>
            <a:ext cx="65913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E990-ABB3-E9EF-55F6-EFD4EE46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(Time Domain)</a:t>
            </a:r>
          </a:p>
        </p:txBody>
      </p:sp>
      <p:pic>
        <p:nvPicPr>
          <p:cNvPr id="3" name="TimeDomain">
            <a:hlinkClick r:id="" action="ppaction://media"/>
            <a:extLst>
              <a:ext uri="{FF2B5EF4-FFF2-40B4-BE49-F238E27FC236}">
                <a16:creationId xmlns:a16="http://schemas.microsoft.com/office/drawing/2014/main" id="{C8464467-F741-52A4-177D-9B6BBC4F7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3625" y="2063947"/>
            <a:ext cx="7540627" cy="42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E990-ABB3-E9EF-55F6-EFD4EE46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875919" cy="1080938"/>
          </a:xfrm>
        </p:spPr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(Frequency Domain)</a:t>
            </a:r>
          </a:p>
        </p:txBody>
      </p:sp>
      <p:pic>
        <p:nvPicPr>
          <p:cNvPr id="6" name="FreqDomain">
            <a:hlinkClick r:id="" action="ppaction://media"/>
            <a:extLst>
              <a:ext uri="{FF2B5EF4-FFF2-40B4-BE49-F238E27FC236}">
                <a16:creationId xmlns:a16="http://schemas.microsoft.com/office/drawing/2014/main" id="{849DDA3D-D051-9C99-BEBF-F4C250740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2059186"/>
            <a:ext cx="7820025" cy="43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98C1-3089-8E17-9FC2-050BD97D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3FE2-FF2E-2DBF-541E-01EE9C40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61" y="2338120"/>
            <a:ext cx="9613861" cy="3599316"/>
          </a:xfrm>
        </p:spPr>
        <p:txBody>
          <a:bodyPr/>
          <a:lstStyle/>
          <a:p>
            <a:r>
              <a:rPr lang="en-US" dirty="0"/>
              <a:t>Vibration Sensor </a:t>
            </a:r>
            <a:r>
              <a:rPr lang="th-TH" dirty="0"/>
              <a:t>เราสามารถใช้เทคนิคการวัดได้หลายแบบ ตั้งแต่การใช้ </a:t>
            </a:r>
            <a:r>
              <a:rPr lang="en-US" dirty="0"/>
              <a:t>MEMS, Piezoelectric sensor, Strain Gauge, Capacitive Sensor, Magnetic Sensor </a:t>
            </a:r>
            <a:r>
              <a:rPr lang="th-TH" dirty="0"/>
              <a:t>แต่ที่พบว่ามีการใช้งานในอุตสาหกรรม คือ </a:t>
            </a:r>
            <a:r>
              <a:rPr lang="en-US" dirty="0"/>
              <a:t>MEMS</a:t>
            </a:r>
            <a:r>
              <a:rPr lang="th-TH" dirty="0"/>
              <a:t> </a:t>
            </a:r>
            <a:r>
              <a:rPr lang="en-US" dirty="0"/>
              <a:t>(Micro-Electro-Mechanical Systems)</a:t>
            </a:r>
            <a:endParaRPr lang="th-TH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504A1-9F2B-5C62-7B8D-584DE714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61" y="4469524"/>
            <a:ext cx="1461861" cy="1256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A0F65-4EB0-1441-77BB-BA9280D8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186" y="4548442"/>
            <a:ext cx="1166097" cy="926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231DA-BACF-771D-C5B4-9F0B8C67E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053" y="4548442"/>
            <a:ext cx="2034716" cy="1158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9DA55-BFF5-6384-C095-DA924FA0F8E9}"/>
              </a:ext>
            </a:extLst>
          </p:cNvPr>
          <p:cNvSpPr txBox="1"/>
          <p:nvPr/>
        </p:nvSpPr>
        <p:spPr>
          <a:xfrm>
            <a:off x="1636276" y="4025076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Accelerometers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B8A3-623F-5ADB-27E1-A760C7C06C8C}"/>
              </a:ext>
            </a:extLst>
          </p:cNvPr>
          <p:cNvSpPr txBox="1"/>
          <p:nvPr/>
        </p:nvSpPr>
        <p:spPr>
          <a:xfrm>
            <a:off x="2153189" y="374938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4CD1D-4DA1-AA57-BFFD-6B6379294161}"/>
              </a:ext>
            </a:extLst>
          </p:cNvPr>
          <p:cNvSpPr txBox="1"/>
          <p:nvPr/>
        </p:nvSpPr>
        <p:spPr>
          <a:xfrm>
            <a:off x="6352226" y="3908242"/>
            <a:ext cx="152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Piezoelectric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A37E5-1711-60FB-58F4-814EC5844A71}"/>
              </a:ext>
            </a:extLst>
          </p:cNvPr>
          <p:cNvSpPr txBox="1"/>
          <p:nvPr/>
        </p:nvSpPr>
        <p:spPr>
          <a:xfrm>
            <a:off x="5563516" y="620491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 LDT0  output mV/g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78D54-2A38-9FF8-DC65-E8655950BA77}"/>
              </a:ext>
            </a:extLst>
          </p:cNvPr>
          <p:cNvSpPr txBox="1"/>
          <p:nvPr/>
        </p:nvSpPr>
        <p:spPr>
          <a:xfrm>
            <a:off x="5563516" y="575100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D0396-3780-E2B0-789E-8FC5CFC68793}"/>
              </a:ext>
            </a:extLst>
          </p:cNvPr>
          <p:cNvSpPr txBox="1"/>
          <p:nvPr/>
        </p:nvSpPr>
        <p:spPr>
          <a:xfrm>
            <a:off x="7569800" y="572929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6CD32-1A40-C32C-006B-C0DCFD9979C1}"/>
              </a:ext>
            </a:extLst>
          </p:cNvPr>
          <p:cNvSpPr txBox="1"/>
          <p:nvPr/>
        </p:nvSpPr>
        <p:spPr>
          <a:xfrm>
            <a:off x="3661461" y="555198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0C1ED1-B5F6-E168-78F4-BF77F276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181" y="4548442"/>
            <a:ext cx="1166098" cy="10003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0E14DA-63D0-8146-9CCC-69ADBE22A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84" y="4563682"/>
            <a:ext cx="1226926" cy="8306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D53C0-B4D1-646C-9F65-02EF5B9DD210}"/>
              </a:ext>
            </a:extLst>
          </p:cNvPr>
          <p:cNvSpPr txBox="1"/>
          <p:nvPr/>
        </p:nvSpPr>
        <p:spPr>
          <a:xfrm>
            <a:off x="1231539" y="559215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, ADI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3E41E-7F94-EA0A-9D0B-5668F1CE28C5}"/>
              </a:ext>
            </a:extLst>
          </p:cNvPr>
          <p:cNvSpPr txBox="1"/>
          <p:nvPr/>
        </p:nvSpPr>
        <p:spPr>
          <a:xfrm>
            <a:off x="930410" y="6003922"/>
            <a:ext cx="3841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Exp. ADXL345, LIS2DW12,SCA3300, </a:t>
            </a:r>
          </a:p>
          <a:p>
            <a:r>
              <a:rPr lang="en-US" dirty="0"/>
              <a:t>Output g (Gravity)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7AB143D-D015-E79E-285F-025DFAAE7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522" y="4579373"/>
            <a:ext cx="2034716" cy="11642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79B893-F3EA-FB3E-2022-594F18650C92}"/>
              </a:ext>
            </a:extLst>
          </p:cNvPr>
          <p:cNvSpPr txBox="1"/>
          <p:nvPr/>
        </p:nvSpPr>
        <p:spPr>
          <a:xfrm>
            <a:off x="9541412" y="395991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 Gauge</a:t>
            </a:r>
          </a:p>
        </p:txBody>
      </p:sp>
    </p:spTree>
    <p:extLst>
      <p:ext uri="{BB962C8B-B14F-4D97-AF65-F5344CB8AC3E}">
        <p14:creationId xmlns:p14="http://schemas.microsoft.com/office/powerpoint/2010/main" val="391823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EDF6-C221-6977-3896-FC0EC322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ED83-C6C0-DF45-12D8-9316436A3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65753"/>
            <a:ext cx="10383919" cy="2316407"/>
          </a:xfrm>
        </p:spPr>
        <p:txBody>
          <a:bodyPr>
            <a:normAutofit/>
          </a:bodyPr>
          <a:lstStyle/>
          <a:p>
            <a:r>
              <a:rPr lang="en-US" dirty="0"/>
              <a:t>MEMS &amp; Piezoelectric Output </a:t>
            </a:r>
            <a:r>
              <a:rPr lang="th-TH" dirty="0"/>
              <a:t>วัดเป็นค่า </a:t>
            </a:r>
            <a:r>
              <a:rPr lang="en-US" dirty="0"/>
              <a:t>g</a:t>
            </a:r>
          </a:p>
          <a:p>
            <a:r>
              <a:rPr lang="en-US" dirty="0"/>
              <a:t>MEMS </a:t>
            </a:r>
            <a:r>
              <a:rPr lang="th-TH" dirty="0"/>
              <a:t>ใช้ </a:t>
            </a:r>
            <a:r>
              <a:rPr lang="en-US" dirty="0"/>
              <a:t>BUS I2C </a:t>
            </a:r>
            <a:r>
              <a:rPr lang="th-TH" dirty="0"/>
              <a:t>หรือ </a:t>
            </a:r>
            <a:r>
              <a:rPr lang="en-US" dirty="0"/>
              <a:t>SPI </a:t>
            </a:r>
            <a:r>
              <a:rPr lang="th-TH" dirty="0"/>
              <a:t>สามารถอ่านค่า </a:t>
            </a:r>
            <a:r>
              <a:rPr lang="en-US" dirty="0"/>
              <a:t>g </a:t>
            </a:r>
            <a:r>
              <a:rPr lang="th-TH" dirty="0"/>
              <a:t>ได้โดยตรง แต่ </a:t>
            </a:r>
            <a:r>
              <a:rPr lang="en-US" dirty="0"/>
              <a:t>Piezoelectric </a:t>
            </a:r>
            <a:r>
              <a:rPr lang="th-TH" dirty="0"/>
              <a:t>ตั้งมีการแปลงสัญญาณ </a:t>
            </a:r>
            <a:r>
              <a:rPr lang="en-US" dirty="0"/>
              <a:t>mV</a:t>
            </a:r>
          </a:p>
          <a:p>
            <a:r>
              <a:rPr lang="th-TH" dirty="0"/>
              <a:t>ใช้วิธีการวัดแบบอื่นเช่นต้องมีการกระบวนการแปลงข้อมูลที่มากขึ้นเพื่อให้ได้ค่าที่ต้องการ เช่น การสั่นของแม่เหล็ก การเปลี่ยนแปลงค่า </a:t>
            </a:r>
            <a:r>
              <a:rPr lang="en-US" dirty="0"/>
              <a:t>R </a:t>
            </a:r>
            <a:r>
              <a:rPr lang="th-TH" dirty="0"/>
              <a:t>ของ </a:t>
            </a:r>
            <a:r>
              <a:rPr lang="en-US" dirty="0"/>
              <a:t>Strain Gauge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ADE3FA-251A-85AA-970F-96483BF3D870}"/>
              </a:ext>
            </a:extLst>
          </p:cNvPr>
          <p:cNvSpPr txBox="1">
            <a:spLocks/>
          </p:cNvSpPr>
          <p:nvPr/>
        </p:nvSpPr>
        <p:spPr>
          <a:xfrm>
            <a:off x="904040" y="4358713"/>
            <a:ext cx="10383919" cy="23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F1ED-80F1-5A2E-258E-1452A46C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21" y="5203143"/>
            <a:ext cx="1628494" cy="1293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061D0-282B-DF7E-B6AE-5E927D2E310C}"/>
              </a:ext>
            </a:extLst>
          </p:cNvPr>
          <p:cNvSpPr txBox="1"/>
          <p:nvPr/>
        </p:nvSpPr>
        <p:spPr>
          <a:xfrm>
            <a:off x="4206756" y="4655246"/>
            <a:ext cx="25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E0206-A3E2-40EC-3DAB-716237BEA2FB}"/>
              </a:ext>
            </a:extLst>
          </p:cNvPr>
          <p:cNvSpPr txBox="1"/>
          <p:nvPr/>
        </p:nvSpPr>
        <p:spPr>
          <a:xfrm>
            <a:off x="4723669" y="4379557"/>
            <a:ext cx="104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C5192-833B-257B-A0A0-84F28749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60" y="5178613"/>
            <a:ext cx="1628495" cy="1397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52C1F-226C-F58A-8B2F-7BE96CCC5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04" y="5297135"/>
            <a:ext cx="1713444" cy="1160034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11BA171-C161-48A6-3113-50104B332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4274" y="4349150"/>
            <a:ext cx="732889" cy="7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523-A6D3-B168-0DDB-6DF30BEA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Vibration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ACD7-E232-AB9D-1C62-E28D95CC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080" y="2113353"/>
            <a:ext cx="9613861" cy="3991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h-TH" sz="3600" b="1" dirty="0"/>
              <a:t>เป้าของการออกแบบ</a:t>
            </a:r>
            <a:endParaRPr lang="en-US" sz="3600" b="1" dirty="0"/>
          </a:p>
          <a:p>
            <a:r>
              <a:rPr lang="en-US" sz="2800" b="1" dirty="0"/>
              <a:t>Acceleration 3-axis, +-2,+-4,+-8,+-16g </a:t>
            </a:r>
            <a:r>
              <a:rPr lang="en-US" sz="2800" b="1" dirty="0">
                <a:solidFill>
                  <a:srgbClr val="FF0000"/>
                </a:solidFill>
              </a:rPr>
              <a:t>(</a:t>
            </a:r>
            <a:r>
              <a:rPr lang="th-TH" sz="2800" b="1" dirty="0">
                <a:solidFill>
                  <a:srgbClr val="FF0000"/>
                </a:solidFill>
              </a:rPr>
              <a:t>ถ้ามากกว่า นี้ต้องใช้  </a:t>
            </a:r>
            <a:r>
              <a:rPr lang="en-US" sz="2800" b="1" dirty="0">
                <a:solidFill>
                  <a:srgbClr val="FF0000"/>
                </a:solidFill>
              </a:rPr>
              <a:t>Piezoelectric</a:t>
            </a:r>
            <a:r>
              <a:rPr lang="th-TH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sensor)</a:t>
            </a:r>
            <a:endParaRPr lang="th-TH" sz="2800" b="1" dirty="0">
              <a:solidFill>
                <a:srgbClr val="FF0000"/>
              </a:solidFill>
            </a:endParaRPr>
          </a:p>
          <a:p>
            <a:r>
              <a:rPr lang="th-TH" sz="2800" b="1" dirty="0"/>
              <a:t>วัดค่าเป็น </a:t>
            </a:r>
            <a:r>
              <a:rPr lang="en-US" sz="2800" b="1" dirty="0"/>
              <a:t>g, Velocity mm/s, in/s </a:t>
            </a:r>
          </a:p>
          <a:p>
            <a:r>
              <a:rPr lang="th-TH" sz="2800" b="1" dirty="0"/>
              <a:t>กำหนดค่า </a:t>
            </a:r>
            <a:r>
              <a:rPr lang="en-US" sz="2800" b="1" dirty="0"/>
              <a:t>Hysteresis </a:t>
            </a:r>
            <a:r>
              <a:rPr lang="th-TH" sz="2800" b="1" dirty="0"/>
              <a:t>สำหรับแจ้งเตือน</a:t>
            </a:r>
          </a:p>
          <a:p>
            <a:r>
              <a:rPr lang="th-TH" sz="2800" b="1" dirty="0"/>
              <a:t>ส่งค่ามาวิเคราะห์ </a:t>
            </a:r>
            <a:r>
              <a:rPr lang="en-US" sz="2800" b="1" dirty="0"/>
              <a:t>Frequency Domain, Time Domain</a:t>
            </a:r>
          </a:p>
          <a:p>
            <a:r>
              <a:rPr lang="th-TH" sz="2800" b="1" dirty="0"/>
              <a:t>อุปกรณ์ทำงานด้วย </a:t>
            </a:r>
            <a:r>
              <a:rPr lang="en-US" sz="2800" b="1" dirty="0"/>
              <a:t>Battery </a:t>
            </a:r>
            <a:r>
              <a:rPr lang="th-TH" sz="2800" b="1" dirty="0"/>
              <a:t>อายุการใช้งาน 10ปี </a:t>
            </a:r>
            <a:r>
              <a:rPr lang="en-US" sz="2800" b="1" dirty="0"/>
              <a:t>(</a:t>
            </a:r>
            <a:r>
              <a:rPr lang="th-TH" sz="2800" b="1" dirty="0"/>
              <a:t>สำหรับการทำงานแจ้งเตือน</a:t>
            </a:r>
            <a:r>
              <a:rPr lang="en-US" sz="2800" b="1" dirty="0"/>
              <a:t>)</a:t>
            </a:r>
          </a:p>
          <a:p>
            <a:r>
              <a:rPr lang="th-TH" sz="2800" b="1" dirty="0"/>
              <a:t>วิธีการสื่อสารสำรองเพื่ออ่านค่ามาวิเคราห์ </a:t>
            </a:r>
            <a:r>
              <a:rPr lang="en-US" sz="2800" b="1" dirty="0"/>
              <a:t>Frequency Domain, Time Domain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608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7D99-F1DB-B570-F1FC-436F0344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UI Mobile App </a:t>
            </a:r>
            <a:r>
              <a:rPr lang="th-TH" dirty="0"/>
              <a:t>สำหรับ </a:t>
            </a:r>
            <a:r>
              <a:rPr lang="en-US" dirty="0"/>
              <a:t>NFC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7D040-6791-3540-9E55-CCD1BA29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2" y="2108080"/>
            <a:ext cx="3063505" cy="448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44DA1-B5DD-9F55-0158-FB26C5B1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33" y="2108080"/>
            <a:ext cx="3055885" cy="447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1B8A65-CE5D-A303-A771-D2EC486B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81" y="2143225"/>
            <a:ext cx="3055884" cy="44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399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8212</TotalTime>
  <Words>1571</Words>
  <Application>Microsoft Office PowerPoint</Application>
  <PresentationFormat>Widescreen</PresentationFormat>
  <Paragraphs>562</Paragraphs>
  <Slides>16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Roboto</vt:lpstr>
      <vt:lpstr>Segoe UI</vt:lpstr>
      <vt:lpstr>Trebuchet MS</vt:lpstr>
      <vt:lpstr>Wingdings 2</vt:lpstr>
      <vt:lpstr>Berlin</vt:lpstr>
      <vt:lpstr>Worksheet</vt:lpstr>
      <vt:lpstr>LoRaWAN Vibration Sensor</vt:lpstr>
      <vt:lpstr>LoRaWan Vibration Sensor </vt:lpstr>
      <vt:lpstr>LoRaWan Vibration Sensor (Example)</vt:lpstr>
      <vt:lpstr>LoRaWan Vibration Sensor (Time Domain)</vt:lpstr>
      <vt:lpstr>LoRaWan Vibration Sensor (Frequency Domain)</vt:lpstr>
      <vt:lpstr>LoRaWan Vibration Sensor </vt:lpstr>
      <vt:lpstr>LoRaWan Vibration Sensor </vt:lpstr>
      <vt:lpstr>LoRaWan Vibration Sensor </vt:lpstr>
      <vt:lpstr>Draft UI Mobile App สำหรับ NFC</vt:lpstr>
      <vt:lpstr>Draft UI Mobile App สำหรับ NFC</vt:lpstr>
      <vt:lpstr>Payload FORMAT</vt:lpstr>
      <vt:lpstr>PowerPoint Presentation</vt:lpstr>
      <vt:lpstr>PowerPoint Presentation</vt:lpstr>
      <vt:lpstr>LoRaWan Vibration Sensor </vt:lpstr>
      <vt:lpstr>LoRaWan Vibration Sensor </vt:lpstr>
      <vt:lpstr>FFT REF.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LoRaWan Vibration Sensor</dc:title>
  <dc:creator>NAKORN THREESINGHAWONG</dc:creator>
  <cp:lastModifiedBy>NAKORN THREESINGHAWONG</cp:lastModifiedBy>
  <cp:revision>17</cp:revision>
  <dcterms:created xsi:type="dcterms:W3CDTF">2023-12-06T13:22:35Z</dcterms:created>
  <dcterms:modified xsi:type="dcterms:W3CDTF">2024-01-13T05:41:35Z</dcterms:modified>
</cp:coreProperties>
</file>